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06452" units="1/cm"/>
          <inkml:channelProperty channel="Y" name="resolution" value="45.17647" units="1/cm"/>
        </inkml:channelProperties>
      </inkml:inkSource>
      <inkml:timestamp xml:id="ts0" timeString="2014-03-25T01:08:13.4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6673 12576,'0'25,"0"24,-25-49,25 25,-25 0,25 0,-25-25,25 25,-24-1,-1 1,0 0,0 0,0 0,25-1,0 1,-24-25,24 25,0 0,0 0,-25 24,25-24,-25-25,25 25,-25-25,25 49,-25-49,25 25,0 0,-24 0,-1-25,25 25,0 0,0-1,-25-24</inkml:trace>
  <inkml:trace contextRef="#ctx0" brushRef="#br0" timeOffset="25835.7339">6698 13519,'0'24,"24"-24,1 25,0-25,0 0,-25 25,25-25,-1 0,-24 25,25-25,0 0,0 0,0 0,-1 0,1 0,0 0,0 0</inkml:trace>
  <inkml:trace contextRef="#ctx0" brushRef="#br0" timeOffset="26943.8364">7467 13271,'24'0,"-24"24,25-24,-25 25,0 0,0 0,25 0,-25-1,25-24,-25 25,0 0,0 0,0 0,0-1</inkml:trace>
  <inkml:trace contextRef="#ctx0" brushRef="#br0" timeOffset="28174.8668">7293 13667,'25'0,"0"0,-1 0,1 0,0 0,0 0,0 0,-1 0,1 0,0 0,0 0,0 0,-1 0,1 0,0 0,0 0,0 0,-1-24,1 24,0 0,0 0,0 0,-1-25,1 25,0 0,0 0,0-25,-1 25</inkml:trace>
  <inkml:trace contextRef="#ctx0" brushRef="#br0" timeOffset="30682.6276">7591 13841,'24'0,"1"0,0 25,0-25,0 25,-1-25,-24 24,25 1,-25 0,0 0,25-25,-25 25,0-1,-25-24,0 0,1 0,-1 0,0 0,25 25,-25-25,25 25,25-25,0 25,0-25,-25 25,24-25,-24 24,25-24,0 25,0-25,-25 25,0 0,-25-25,25 25,-25-25,0 0,1 0,24 24,-25-24,0 0,0 0,0 0,1 0,-1 0,0 0,0-24,0 24,25-25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4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4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B050"/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9C08-16C1-41AD-923B-0BAAA03822C2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443-0B92-45B1-935F-6D01CC353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5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customXml" Target="../ink/ink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219200"/>
            <a:ext cx="69342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dirty="0">
                <a:solidFill>
                  <a:schemeClr val="accent6"/>
                </a:solidFill>
                <a:latin typeface="Dead Hardy" panose="02000500000000000000" pitchFamily="2" charset="0"/>
              </a:rPr>
              <a:t>Ellipses</a:t>
            </a:r>
          </a:p>
          <a:p>
            <a:pPr algn="ctr">
              <a:defRPr/>
            </a:pPr>
            <a:r>
              <a:rPr lang="en-US" sz="3000" dirty="0">
                <a:solidFill>
                  <a:schemeClr val="accent6"/>
                </a:solidFill>
                <a:latin typeface="Dead Hardy" panose="02000500000000000000" pitchFamily="2" charset="0"/>
              </a:rPr>
              <a:t>{Textbook pages 664-675}</a:t>
            </a:r>
          </a:p>
          <a:p>
            <a:pPr algn="ctr">
              <a:defRPr/>
            </a:pPr>
            <a:endParaRPr lang="en-US" sz="3000" dirty="0">
              <a:solidFill>
                <a:schemeClr val="accent6"/>
              </a:solidFill>
              <a:latin typeface="Dead Hardy" panose="02000500000000000000" pitchFamily="2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accent6"/>
                </a:solidFill>
                <a:latin typeface="Dead Hardy" panose="02000500000000000000" pitchFamily="2" charset="0"/>
              </a:rPr>
              <a:t>Nicky Wojtania, Khushali Roy, Angela Yang</a:t>
            </a:r>
          </a:p>
        </p:txBody>
      </p:sp>
    </p:spTree>
    <p:extLst>
      <p:ext uri="{BB962C8B-B14F-4D97-AF65-F5344CB8AC3E}">
        <p14:creationId xmlns:p14="http://schemas.microsoft.com/office/powerpoint/2010/main" val="29180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Ellipses with a center at 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(h, k)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857375"/>
            <a:ext cx="5181600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Transformations: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transform to the left, you subtract from the x value.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transform to the right, you add to the x value.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transform up, you subtract from the y value.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transform down, you add from the y value.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3164" y="3581400"/>
            <a:ext cx="8344469" cy="1569532"/>
          </a:xfrm>
          <a:prstGeom prst="rect">
            <a:avLst/>
          </a:prstGeom>
          <a:blipFill rotWithShape="1">
            <a:blip r:embed="rId2"/>
            <a:stretch>
              <a:fillRect t="-311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3164" y="4783580"/>
            <a:ext cx="8344469" cy="1526059"/>
          </a:xfrm>
          <a:prstGeom prst="rect">
            <a:avLst/>
          </a:prstGeom>
          <a:blipFill rotWithShape="1">
            <a:blip r:embed="rId3"/>
            <a:stretch>
              <a:fillRect t="-32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13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B050">
                <a:lumMod val="95000"/>
                <a:lumOff val="5000"/>
              </a:srgbClr>
            </a:gs>
            <a:gs pos="7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538163"/>
            <a:ext cx="8534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Practice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equation of an ellipse with the center at (5, 4), one focus at (8, 4), and one vertex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(10, 4).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the equation.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2247900"/>
            <a:ext cx="41148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83013" y="4999038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38663" y="5686425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105400" y="3668713"/>
            <a:ext cx="12620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16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(2, 4)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6672263" y="3659188"/>
            <a:ext cx="1262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16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(8, 4)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707063" y="4887913"/>
            <a:ext cx="1262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(5, 0)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707063" y="2743200"/>
            <a:ext cx="1262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(5, 8)</a:t>
            </a:r>
            <a:endParaRPr lang="en-US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751763" y="3656013"/>
            <a:ext cx="1262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6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(10, 4)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783013" y="3659188"/>
            <a:ext cx="1262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6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(0, 4)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0" y="3081338"/>
                <a:ext cx="3021013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−5)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25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(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−4)</m:t>
                              </m:r>
                            </m:e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81338"/>
                <a:ext cx="3021013" cy="6481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Ellipses in Parametric Form</a:t>
            </a:r>
          </a:p>
        </p:txBody>
      </p:sp>
      <p:sp>
        <p:nvSpPr>
          <p:cNvPr id="3" name="Oval 2"/>
          <p:cNvSpPr/>
          <p:nvPr/>
        </p:nvSpPr>
        <p:spPr>
          <a:xfrm>
            <a:off x="762000" y="1714500"/>
            <a:ext cx="18288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>
            <a:endCxn id="3" idx="7"/>
          </p:cNvCxnSpPr>
          <p:nvPr/>
        </p:nvCxnSpPr>
        <p:spPr>
          <a:xfrm flipV="1">
            <a:off x="1676400" y="1981200"/>
            <a:ext cx="646113" cy="647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630363" y="2582863"/>
            <a:ext cx="92075" cy="904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09738" y="1981200"/>
            <a:ext cx="579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7" name="Straight Connector 6"/>
          <p:cNvCxnSpPr>
            <a:stCxn id="5" idx="6"/>
          </p:cNvCxnSpPr>
          <p:nvPr/>
        </p:nvCxnSpPr>
        <p:spPr>
          <a:xfrm>
            <a:off x="1722438" y="2628900"/>
            <a:ext cx="600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7"/>
          </p:cNvCxnSpPr>
          <p:nvPr/>
        </p:nvCxnSpPr>
        <p:spPr>
          <a:xfrm>
            <a:off x="2322513" y="1981200"/>
            <a:ext cx="0" cy="647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76475" y="1981200"/>
            <a:ext cx="92075" cy="92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22513" y="1889125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(x, y)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22438" y="2362200"/>
            <a:ext cx="36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Ɵ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84978" y="1786250"/>
            <a:ext cx="1212190" cy="56483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84978" y="2372399"/>
            <a:ext cx="1165704" cy="369332"/>
          </a:xfrm>
          <a:prstGeom prst="rect">
            <a:avLst/>
          </a:prstGeom>
          <a:blipFill rotWithShape="1">
            <a:blip r:embed="rId3"/>
            <a:stretch>
              <a:fillRect t="-8197" r="-3141" b="-2459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5214" y="1745024"/>
            <a:ext cx="1236236" cy="56489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9961" y="2397945"/>
            <a:ext cx="1188146" cy="369332"/>
          </a:xfrm>
          <a:prstGeom prst="rect">
            <a:avLst/>
          </a:prstGeom>
          <a:blipFill rotWithShape="1">
            <a:blip r:embed="rId5"/>
            <a:stretch>
              <a:fillRect t="-8197" r="-2564" b="-2459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43013" y="2628900"/>
            <a:ext cx="132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(0, 0)</a:t>
            </a:r>
          </a:p>
        </p:txBody>
      </p:sp>
      <p:sp>
        <p:nvSpPr>
          <p:cNvPr id="17" name="Oval 16"/>
          <p:cNvSpPr/>
          <p:nvPr/>
        </p:nvSpPr>
        <p:spPr>
          <a:xfrm>
            <a:off x="736600" y="4191000"/>
            <a:ext cx="18288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endCxn id="17" idx="7"/>
          </p:cNvCxnSpPr>
          <p:nvPr/>
        </p:nvCxnSpPr>
        <p:spPr>
          <a:xfrm flipV="1">
            <a:off x="1651000" y="4459288"/>
            <a:ext cx="646113" cy="646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604963" y="5059363"/>
            <a:ext cx="92075" cy="92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84338" y="4459288"/>
            <a:ext cx="579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1" name="Straight Connector 20"/>
          <p:cNvCxnSpPr>
            <a:stCxn id="19" idx="6"/>
          </p:cNvCxnSpPr>
          <p:nvPr/>
        </p:nvCxnSpPr>
        <p:spPr>
          <a:xfrm>
            <a:off x="1697038" y="5105400"/>
            <a:ext cx="600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7"/>
          </p:cNvCxnSpPr>
          <p:nvPr/>
        </p:nvCxnSpPr>
        <p:spPr>
          <a:xfrm>
            <a:off x="2297113" y="4459288"/>
            <a:ext cx="0" cy="646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251075" y="4459288"/>
            <a:ext cx="92075" cy="904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97113" y="436562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(x, y)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97038" y="48387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Ɵ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17613" y="5105400"/>
            <a:ext cx="132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(h, k)</a:t>
            </a:r>
          </a:p>
        </p:txBody>
      </p:sp>
      <p:sp>
        <p:nvSpPr>
          <p:cNvPr id="27" name="Rectangle 2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464" y="4178403"/>
            <a:ext cx="1621278" cy="61645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Rectangle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464" y="4764552"/>
            <a:ext cx="1560812" cy="369332"/>
          </a:xfrm>
          <a:prstGeom prst="rect">
            <a:avLst/>
          </a:prstGeom>
          <a:blipFill rotWithShape="1">
            <a:blip r:embed="rId7"/>
            <a:stretch>
              <a:fillRect t="-8333" r="-2344" b="-266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Rectangle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43945" y="4137177"/>
            <a:ext cx="1644168" cy="616451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" name="Rectangle 2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04859" y="4790098"/>
            <a:ext cx="1583254" cy="369332"/>
          </a:xfrm>
          <a:prstGeom prst="rect">
            <a:avLst/>
          </a:prstGeom>
          <a:blipFill rotWithShape="1">
            <a:blip r:embed="rId9"/>
            <a:stretch>
              <a:fillRect t="-8333" r="-2692" b="-266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23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9" grpId="0" animBg="1"/>
      <p:bldP spid="10" grpId="0"/>
      <p:bldP spid="11" grpId="0"/>
      <p:bldP spid="16" grpId="0"/>
      <p:bldP spid="17" grpId="0" animBg="1"/>
      <p:bldP spid="19" grpId="0" animBg="1"/>
      <p:bldP spid="20" grpId="0"/>
      <p:bldP spid="23" grpId="0" animBg="1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Ellipses in Parametric Form</a:t>
            </a:r>
          </a:p>
        </p:txBody>
      </p:sp>
      <p:sp>
        <p:nvSpPr>
          <p:cNvPr id="3" name="Oval 2"/>
          <p:cNvSpPr/>
          <p:nvPr/>
        </p:nvSpPr>
        <p:spPr>
          <a:xfrm>
            <a:off x="2374900" y="2133600"/>
            <a:ext cx="28194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8563" y="2773363"/>
            <a:ext cx="92075" cy="92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84600" y="2841625"/>
            <a:ext cx="1409700" cy="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84600" y="2133600"/>
            <a:ext cx="0" cy="731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97300" y="284162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 –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radius along x-axis</a:t>
            </a:r>
            <a:endParaRPr lang="en-US" altLang="en-US" sz="1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12900" y="231457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b –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radius along y-axis</a:t>
            </a:r>
            <a:endParaRPr lang="en-US" altLang="en-US" sz="1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9467" y="2335852"/>
            <a:ext cx="1271502" cy="369332"/>
          </a:xfrm>
          <a:prstGeom prst="rect">
            <a:avLst/>
          </a:prstGeom>
          <a:blipFill rotWithShape="1">
            <a:blip r:embed="rId2"/>
            <a:stretch>
              <a:fillRect t="-8197" r="-3349" b="-2459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3780" y="2635718"/>
            <a:ext cx="1297150" cy="369332"/>
          </a:xfrm>
          <a:prstGeom prst="rect">
            <a:avLst/>
          </a:prstGeom>
          <a:blipFill rotWithShape="1">
            <a:blip r:embed="rId3"/>
            <a:stretch>
              <a:fillRect t="-8197" r="-3286" b="-2459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2150" y="2720975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sp>
        <p:nvSpPr>
          <p:cNvPr id="12" name="Oval 11"/>
          <p:cNvSpPr/>
          <p:nvPr/>
        </p:nvSpPr>
        <p:spPr>
          <a:xfrm>
            <a:off x="2420938" y="4135438"/>
            <a:ext cx="28194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84600" y="4775200"/>
            <a:ext cx="92075" cy="904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830638" y="4843463"/>
            <a:ext cx="1409700" cy="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30638" y="4135438"/>
            <a:ext cx="0" cy="730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43338" y="4843463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 –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radius along x-axis</a:t>
            </a:r>
            <a:endParaRPr lang="en-US" altLang="en-US" sz="1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58938" y="4316413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b –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radius along y-axis</a:t>
            </a:r>
            <a:endParaRPr lang="en-US" altLang="en-US" sz="1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76600" y="4722813"/>
            <a:ext cx="101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(h,k)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4491" y="436154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+ </a:t>
            </a:r>
            <a:r>
              <a:rPr lang="en-US" i="1" dirty="0" err="1" smtClean="0"/>
              <a:t>bsint</a:t>
            </a:r>
            <a:r>
              <a:rPr lang="en-US" i="1" dirty="0" smtClean="0"/>
              <a:t> = t(y)</a:t>
            </a:r>
          </a:p>
          <a:p>
            <a:r>
              <a:rPr lang="en-US" i="1" dirty="0"/>
              <a:t>k</a:t>
            </a:r>
            <a:r>
              <a:rPr lang="en-US" i="1" dirty="0" smtClean="0"/>
              <a:t> + </a:t>
            </a:r>
            <a:r>
              <a:rPr lang="en-US" i="1" dirty="0" err="1" smtClean="0"/>
              <a:t>acost</a:t>
            </a:r>
            <a:r>
              <a:rPr lang="en-US" i="1" dirty="0" smtClean="0"/>
              <a:t> = t(x)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74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1" grpId="0"/>
      <p:bldP spid="12" grpId="0" animBg="1"/>
      <p:bldP spid="13" grpId="0" animBg="1"/>
      <p:bldP spid="16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19600" y="1447799"/>
            <a:ext cx="4572000" cy="5281767"/>
          </a:xfrm>
          <a:prstGeom prst="rect">
            <a:avLst/>
          </a:prstGeom>
          <a:blipFill rotWithShape="1">
            <a:blip r:embed="rId2"/>
            <a:stretch>
              <a:fillRect t="-46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Ellipses in Parametric Form</a:t>
            </a:r>
          </a:p>
        </p:txBody>
      </p:sp>
      <p:sp>
        <p:nvSpPr>
          <p:cNvPr id="4" name="Oval 3"/>
          <p:cNvSpPr/>
          <p:nvPr/>
        </p:nvSpPr>
        <p:spPr>
          <a:xfrm>
            <a:off x="1009650" y="1577975"/>
            <a:ext cx="281940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73313" y="2219325"/>
            <a:ext cx="92075" cy="904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19350" y="2287588"/>
            <a:ext cx="1409700" cy="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19350" y="1577975"/>
            <a:ext cx="0" cy="731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2050" y="22860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 –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radius along x-axis</a:t>
            </a:r>
            <a:endParaRPr lang="en-US" altLang="en-US" sz="1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7650" y="1760538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b –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radius along y-axis</a:t>
            </a:r>
            <a:endParaRPr lang="en-US" altLang="en-US" sz="1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7774" y="3101166"/>
            <a:ext cx="1542410" cy="369332"/>
          </a:xfrm>
          <a:prstGeom prst="rect">
            <a:avLst/>
          </a:prstGeom>
          <a:blipFill rotWithShape="1">
            <a:blip r:embed="rId3"/>
            <a:stretch>
              <a:fillRect l="-3557" t="-8333" r="-2372" b="-266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2087" y="3401032"/>
            <a:ext cx="1555234" cy="369332"/>
          </a:xfrm>
          <a:prstGeom prst="rect">
            <a:avLst/>
          </a:prstGeom>
          <a:blipFill rotWithShape="1">
            <a:blip r:embed="rId4"/>
            <a:stretch>
              <a:fillRect l="-3137" t="-8333" r="-3137" b="-2666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66900" y="2166938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(h,k)</a:t>
            </a:r>
          </a:p>
        </p:txBody>
      </p:sp>
    </p:spTree>
    <p:extLst>
      <p:ext uri="{BB962C8B-B14F-4D97-AF65-F5344CB8AC3E}">
        <p14:creationId xmlns:p14="http://schemas.microsoft.com/office/powerpoint/2010/main" val="7349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8163"/>
            <a:ext cx="8534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Practice</a:t>
            </a: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equation of an ellipse in parametric form with the center at (5, 4), one focus at (8, 4), and one vertex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(10, 4).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the equation.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3027363"/>
            <a:ext cx="16764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Times New Roman" pitchFamily="18" charset="0"/>
                <a:cs typeface="Times New Roman" pitchFamily="18" charset="0"/>
              </a:rPr>
              <a:t>(h,k) = (5,4)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Times New Roman" pitchFamily="18" charset="0"/>
                <a:cs typeface="Times New Roman" pitchFamily="18" charset="0"/>
              </a:rPr>
              <a:t>a =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Times New Roman" pitchFamily="18" charset="0"/>
                <a:cs typeface="Times New Roman" pitchFamily="18" charset="0"/>
              </a:rPr>
              <a:t>b =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Times New Roman" pitchFamily="18" charset="0"/>
                <a:cs typeface="Times New Roman" pitchFamily="18" charset="0"/>
              </a:rPr>
              <a:t>c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74010" y="2209800"/>
                <a:ext cx="2598660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−5)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−4)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10" y="2209800"/>
                <a:ext cx="2598660" cy="6817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83" y="2027339"/>
            <a:ext cx="4495800" cy="33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9900" y="556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5 + 5sint = t(y)</a:t>
            </a:r>
          </a:p>
          <a:p>
            <a:r>
              <a:rPr lang="en-US" i="1" dirty="0" smtClean="0"/>
              <a:t>4 + 4sint = t(x)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348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05345"/>
            <a:ext cx="8534400" cy="4474143"/>
          </a:xfrm>
          <a:prstGeom prst="rect">
            <a:avLst/>
          </a:prstGeom>
          <a:blipFill rotWithShape="1">
            <a:blip r:embed="rId2"/>
            <a:srcRect/>
            <a:stretch>
              <a:fillRect l="-714" t="-17332" b="-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495103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latin typeface="Dead Hardy" panose="02000500000000000000" pitchFamily="2" charset="0"/>
              </a:rPr>
              <a:t>Eccentricity</a:t>
            </a:r>
            <a:endParaRPr lang="en-US" sz="4000" dirty="0">
              <a:solidFill>
                <a:schemeClr val="accent6"/>
              </a:solidFill>
              <a:latin typeface="Dead Hardy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0825" y="1693863"/>
            <a:ext cx="3352800" cy="1828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063625" y="2608263"/>
            <a:ext cx="43434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197225" y="1236663"/>
            <a:ext cx="0" cy="2895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" name="Oval 4"/>
          <p:cNvSpPr/>
          <p:nvPr/>
        </p:nvSpPr>
        <p:spPr>
          <a:xfrm>
            <a:off x="3654425" y="1698625"/>
            <a:ext cx="92075" cy="90488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51188" y="2568575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74788" y="2549525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654425" y="1411288"/>
            <a:ext cx="966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(r, Ɵ)</a:t>
            </a:r>
          </a:p>
        </p:txBody>
      </p:sp>
      <p:cxnSp>
        <p:nvCxnSpPr>
          <p:cNvPr id="9" name="Straight Connector 8"/>
          <p:cNvCxnSpPr>
            <a:stCxn id="5" idx="3"/>
            <a:endCxn id="6" idx="7"/>
          </p:cNvCxnSpPr>
          <p:nvPr/>
        </p:nvCxnSpPr>
        <p:spPr>
          <a:xfrm flipH="1">
            <a:off x="3230563" y="1776413"/>
            <a:ext cx="438150" cy="806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6438" y="229235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Ɵ</a:t>
            </a:r>
            <a:endParaRPr lang="en-US" altLang="en-US" sz="1800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9213" y="238442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Polar axis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792413" y="941388"/>
            <a:ext cx="862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Pole O</a:t>
            </a:r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628650" y="2724151"/>
            <a:ext cx="2816225" cy="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21505"/>
          <p:cNvSpPr txBox="1">
            <a:spLocks noChangeArrowheads="1"/>
          </p:cNvSpPr>
          <p:nvPr/>
        </p:nvSpPr>
        <p:spPr bwMode="auto">
          <a:xfrm>
            <a:off x="1322388" y="1041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Directrix D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036763" y="2478088"/>
            <a:ext cx="146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82813" y="2471738"/>
            <a:ext cx="0" cy="136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2036763" y="2724150"/>
            <a:ext cx="1160462" cy="158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21517"/>
          <p:cNvSpPr txBox="1">
            <a:spLocks noChangeArrowheads="1"/>
          </p:cNvSpPr>
          <p:nvPr/>
        </p:nvSpPr>
        <p:spPr bwMode="auto">
          <a:xfrm>
            <a:off x="73025" y="4168775"/>
            <a:ext cx="2719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 – distance from minor axis to directrix</a:t>
            </a:r>
          </a:p>
        </p:txBody>
      </p:sp>
      <p:sp>
        <p:nvSpPr>
          <p:cNvPr id="19" name="TextBox 21522"/>
          <p:cNvSpPr txBox="1">
            <a:spLocks noChangeArrowheads="1"/>
          </p:cNvSpPr>
          <p:nvPr/>
        </p:nvSpPr>
        <p:spPr bwMode="auto">
          <a:xfrm>
            <a:off x="2389188" y="2641600"/>
            <a:ext cx="63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2060575" y="1763713"/>
            <a:ext cx="1536700" cy="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1524"/>
          <p:cNvSpPr txBox="1">
            <a:spLocks noChangeArrowheads="1"/>
          </p:cNvSpPr>
          <p:nvPr/>
        </p:nvSpPr>
        <p:spPr bwMode="auto">
          <a:xfrm>
            <a:off x="2478088" y="1446213"/>
            <a:ext cx="99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d(D,P)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304800"/>
            <a:ext cx="8686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Directrix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 fixed line; in the case of the ellipse, the directrix is parallel to the minor axis and perpendicular to the major axis</a:t>
            </a:r>
          </a:p>
        </p:txBody>
      </p:sp>
      <p:sp>
        <p:nvSpPr>
          <p:cNvPr id="23" name="TextBox 21527"/>
          <p:cNvSpPr txBox="1">
            <a:spLocks noChangeArrowheads="1"/>
          </p:cNvSpPr>
          <p:nvPr/>
        </p:nvSpPr>
        <p:spPr bwMode="auto">
          <a:xfrm>
            <a:off x="3455988" y="1924050"/>
            <a:ext cx="54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4" name="Rectangle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56909" y="842961"/>
            <a:ext cx="3671455" cy="4795839"/>
          </a:xfrm>
          <a:prstGeom prst="rect">
            <a:avLst/>
          </a:prstGeom>
          <a:blipFill rotWithShape="1">
            <a:blip r:embed="rId2"/>
            <a:srcRect/>
            <a:stretch>
              <a:fillRect l="-11870" t="7" r="-12658" b="-1626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" name="TextBox 21529"/>
          <p:cNvSpPr txBox="1">
            <a:spLocks noChangeArrowheads="1"/>
          </p:cNvSpPr>
          <p:nvPr/>
        </p:nvSpPr>
        <p:spPr bwMode="auto">
          <a:xfrm>
            <a:off x="3190875" y="2559050"/>
            <a:ext cx="102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O, Focus F</a:t>
            </a:r>
          </a:p>
        </p:txBody>
      </p:sp>
      <p:cxnSp>
        <p:nvCxnSpPr>
          <p:cNvPr id="26" name="Straight Connector 25"/>
          <p:cNvCxnSpPr>
            <a:stCxn id="5" idx="4"/>
            <a:endCxn id="25" idx="0"/>
          </p:cNvCxnSpPr>
          <p:nvPr/>
        </p:nvCxnSpPr>
        <p:spPr>
          <a:xfrm>
            <a:off x="3700463" y="1789113"/>
            <a:ext cx="1587" cy="769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3721100" y="2244725"/>
            <a:ext cx="1046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8" name="Oval 27"/>
          <p:cNvSpPr/>
          <p:nvPr/>
        </p:nvSpPr>
        <p:spPr>
          <a:xfrm>
            <a:off x="3659188" y="2546350"/>
            <a:ext cx="92075" cy="90488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  <p:bldP spid="14" grpId="0"/>
      <p:bldP spid="18" grpId="0"/>
      <p:bldP spid="19" grpId="0"/>
      <p:bldP spid="21" grpId="0"/>
      <p:bldP spid="23" grpId="0"/>
      <p:bldP spid="24" grpId="0" animBg="1"/>
      <p:bldP spid="25" grpId="0"/>
      <p:bldP spid="2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096370"/>
            <a:ext cx="8686800" cy="4274503"/>
          </a:xfrm>
          <a:prstGeom prst="rect">
            <a:avLst/>
          </a:prstGeom>
          <a:blipFill rotWithShape="1">
            <a:blip r:embed="rId2"/>
            <a:stretch>
              <a:fillRect l="-842" b="-199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38163"/>
            <a:ext cx="8534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5">
                    <a:lumMod val="90000"/>
                  </a:schemeClr>
                </a:solidFill>
                <a:latin typeface="Dead Hardy" panose="02000500000000000000" pitchFamily="2" charset="0"/>
              </a:rPr>
              <a:t>directrices</a:t>
            </a:r>
            <a:endParaRPr lang="en-US" sz="2000" dirty="0">
              <a:solidFill>
                <a:schemeClr val="accent5">
                  <a:lumMod val="90000"/>
                </a:schemeClr>
              </a:solidFill>
              <a:latin typeface="Dead Hardy" panose="02000500000000000000" pitchFamily="2" charset="0"/>
            </a:endParaRPr>
          </a:p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2281451"/>
            <a:ext cx="7696200" cy="4395499"/>
          </a:xfrm>
          <a:prstGeom prst="rect">
            <a:avLst/>
          </a:prstGeom>
          <a:blipFill rotWithShape="1">
            <a:blip r:embed="rId2"/>
            <a:stretch>
              <a:fillRect l="-633" t="-69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4600" y="685800"/>
            <a:ext cx="1706493" cy="56675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359108"/>
                <a:ext cx="8305800" cy="178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6"/>
                    </a:solidFill>
                    <a:latin typeface="Dead Hardy" panose="02000500000000000000" pitchFamily="2" charset="0"/>
                  </a:rPr>
                  <a:t>Practice</a:t>
                </a:r>
              </a:p>
              <a:p>
                <a:r>
                  <a:rPr lang="en-US" dirty="0" smtClean="0">
                    <a:solidFill>
                      <a:schemeClr val="accent6"/>
                    </a:solidFill>
                  </a:rPr>
                  <a:t>Identify the conic section, find the eccentricity and the directrix: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6+2</m:t>
                          </m:r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9108"/>
                <a:ext cx="8305800" cy="1786899"/>
              </a:xfrm>
              <a:prstGeom prst="rect">
                <a:avLst/>
              </a:prstGeom>
              <a:blipFill rotWithShape="1">
                <a:blip r:embed="rId4"/>
                <a:stretch>
                  <a:fillRect l="-587" t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259360" y="4527360"/>
              <a:ext cx="616320" cy="616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0000" y="4518000"/>
                <a:ext cx="635040" cy="6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6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5379"/>
            <a:ext cx="7848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What is </a:t>
            </a:r>
            <a:r>
              <a:rPr lang="en-US" sz="4000" dirty="0" smtClean="0">
                <a:solidFill>
                  <a:schemeClr val="accent6"/>
                </a:solidFill>
                <a:latin typeface="Dead Hardy" panose="02000500000000000000" pitchFamily="2" charset="0"/>
              </a:rPr>
              <a:t>a conic section?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Conic sections are curves that result from the intersection of a double right cone and a plane.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223520"/>
            <a:ext cx="415047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223520"/>
            <a:ext cx="4572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general equation of a conic section is:</a:t>
            </a:r>
          </a:p>
          <a:p>
            <a:r>
              <a:rPr lang="es-ES" sz="2200" i="1" dirty="0">
                <a:ea typeface="Times New Roman"/>
                <a:cs typeface="Times New Roman"/>
              </a:rPr>
              <a:t>Ax</a:t>
            </a:r>
            <a:r>
              <a:rPr lang="es-ES" sz="2200" i="1" baseline="30000" dirty="0">
                <a:ea typeface="Times New Roman"/>
                <a:cs typeface="Times New Roman"/>
              </a:rPr>
              <a:t>2</a:t>
            </a:r>
            <a:r>
              <a:rPr lang="es-ES" sz="2200" i="1" dirty="0">
                <a:ea typeface="Times New Roman"/>
                <a:cs typeface="Times New Roman"/>
              </a:rPr>
              <a:t> + Cy</a:t>
            </a:r>
            <a:r>
              <a:rPr lang="es-ES" sz="2200" i="1" baseline="30000" dirty="0">
                <a:ea typeface="Times New Roman"/>
                <a:cs typeface="Times New Roman"/>
              </a:rPr>
              <a:t>2</a:t>
            </a:r>
            <a:r>
              <a:rPr lang="es-ES" sz="2200" i="1" dirty="0">
                <a:ea typeface="Times New Roman"/>
                <a:cs typeface="Times New Roman"/>
              </a:rPr>
              <a:t> + </a:t>
            </a:r>
            <a:r>
              <a:rPr lang="es-ES" sz="2200" i="1" dirty="0" err="1">
                <a:ea typeface="Times New Roman"/>
                <a:cs typeface="Times New Roman"/>
              </a:rPr>
              <a:t>Dx</a:t>
            </a:r>
            <a:r>
              <a:rPr lang="es-ES" sz="2200" i="1" dirty="0">
                <a:ea typeface="Times New Roman"/>
                <a:cs typeface="Times New Roman"/>
              </a:rPr>
              <a:t> + </a:t>
            </a:r>
            <a:r>
              <a:rPr lang="es-ES" sz="2200" i="1" dirty="0" err="1">
                <a:ea typeface="Times New Roman"/>
                <a:cs typeface="Times New Roman"/>
              </a:rPr>
              <a:t>Ey</a:t>
            </a:r>
            <a:r>
              <a:rPr lang="es-ES" sz="2200" i="1" dirty="0">
                <a:ea typeface="Times New Roman"/>
                <a:cs typeface="Times New Roman"/>
              </a:rPr>
              <a:t> + F = </a:t>
            </a:r>
            <a:r>
              <a:rPr lang="es-ES" sz="2200" i="1" dirty="0" smtClean="0">
                <a:ea typeface="Times New Roman"/>
                <a:cs typeface="Times New Roman"/>
              </a:rPr>
              <a:t>0</a:t>
            </a:r>
          </a:p>
          <a:p>
            <a:endParaRPr lang="es-ES" i="1" dirty="0">
              <a:ea typeface="Calibri"/>
              <a:cs typeface="Times New Roman"/>
            </a:endParaRPr>
          </a:p>
          <a:p>
            <a:r>
              <a:rPr lang="en-US" b="0" i="0" dirty="0" smtClean="0">
                <a:solidFill>
                  <a:srgbClr val="3E3E3E"/>
                </a:solidFill>
                <a:effectLst/>
              </a:rPr>
              <a:t>If AC = 0, the conic section is a parabola.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i="0" dirty="0" smtClean="0">
                <a:solidFill>
                  <a:srgbClr val="3E3E3E"/>
                </a:solidFill>
                <a:effectLst/>
              </a:rPr>
              <a:t>If AC &gt; 0, the conic section is an ellipse or circle,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i="0" dirty="0" smtClean="0">
                <a:solidFill>
                  <a:srgbClr val="3E3E3E"/>
                </a:solidFill>
                <a:effectLst/>
              </a:rPr>
              <a:t>If AC &lt; 0, the conic section is a hyperbola.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8475" y="4159250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44785" y="4144564"/>
            <a:ext cx="385041" cy="3693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29359" y="2321938"/>
            <a:ext cx="385041" cy="5629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54260" y="5830989"/>
            <a:ext cx="513281" cy="61093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Oval 6"/>
          <p:cNvSpPr/>
          <p:nvPr/>
        </p:nvSpPr>
        <p:spPr>
          <a:xfrm>
            <a:off x="2640013" y="2884488"/>
            <a:ext cx="3136900" cy="27828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46625" y="2925763"/>
            <a:ext cx="90488" cy="9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30875" y="4300538"/>
            <a:ext cx="92075" cy="9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14613" y="4300538"/>
            <a:ext cx="92075" cy="9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46625" y="5478463"/>
            <a:ext cx="90488" cy="9048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3176" y="3714730"/>
            <a:ext cx="1203960" cy="61273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26280" y="2865935"/>
            <a:ext cx="1203960" cy="6127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91075" y="2884488"/>
            <a:ext cx="0" cy="2965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30438" y="4343400"/>
            <a:ext cx="4618037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23859" y="3728157"/>
            <a:ext cx="1203960" cy="6127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8415" y="5061741"/>
            <a:ext cx="1203960" cy="61273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" y="381000"/>
                <a:ext cx="8305800" cy="178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6"/>
                    </a:solidFill>
                    <a:latin typeface="Dead Hardy" panose="02000500000000000000" pitchFamily="2" charset="0"/>
                  </a:rPr>
                  <a:t>Practice</a:t>
                </a:r>
              </a:p>
              <a:p>
                <a:r>
                  <a:rPr lang="en-US" dirty="0" smtClean="0">
                    <a:solidFill>
                      <a:schemeClr val="accent6"/>
                    </a:solidFill>
                  </a:rPr>
                  <a:t>Sketch the following conic 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6+2</m:t>
                          </m:r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"/>
                <a:ext cx="8305800" cy="1786899"/>
              </a:xfrm>
              <a:prstGeom prst="rect">
                <a:avLst/>
              </a:prstGeom>
              <a:blipFill rotWithShape="1">
                <a:blip r:embed="rId9"/>
                <a:stretch>
                  <a:fillRect l="-587" t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2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5379"/>
            <a:ext cx="64008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What is an ellipse?</a:t>
            </a:r>
          </a:p>
          <a:p>
            <a:pPr algn="ctr">
              <a:defRPr/>
            </a:pPr>
            <a:endParaRPr lang="en-US" dirty="0">
              <a:latin typeface="Dead Hardy" panose="02000500000000000000" pitchFamily="2" charset="0"/>
            </a:endParaRPr>
          </a:p>
          <a:p>
            <a:pPr algn="ctr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ellipse is the collection of all points in the same plane, the sum of whose distance from two fixed points, called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a constant.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3298825" cy="196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27263"/>
            <a:ext cx="55276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7263"/>
            <a:ext cx="30194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4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Terms to define</a:t>
            </a:r>
          </a:p>
          <a:p>
            <a:pPr>
              <a:defRPr/>
            </a:pPr>
            <a:r>
              <a:rPr lang="en-US" dirty="0">
                <a:latin typeface="Dead Hardy" panose="02000500000000000000" pitchFamily="2" charset="0"/>
              </a:rPr>
              <a:t>Major Axis –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 containing the foci (the longer axis)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Dead Hardy" panose="02000500000000000000" pitchFamily="2" charset="0"/>
            </a:endParaRPr>
          </a:p>
          <a:p>
            <a:pPr>
              <a:defRPr/>
            </a:pPr>
            <a:r>
              <a:rPr lang="en-US" dirty="0">
                <a:latin typeface="Dead Hardy" panose="02000500000000000000" pitchFamily="2" charset="0"/>
              </a:rPr>
              <a:t>Vertices of the ellipse –</a:t>
            </a:r>
          </a:p>
          <a:p>
            <a:pPr>
              <a:defRPr/>
            </a:pPr>
            <a:r>
              <a:rPr lang="en-US" dirty="0">
                <a:latin typeface="Dead Hardy" panose="02000500000000000000" pitchFamily="2" charset="0"/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Dead Hardy" panose="02000500000000000000" pitchFamily="2" charset="0"/>
              </a:rPr>
              <a:t>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endpoints of the major axis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Dead Hardy" panose="02000500000000000000" pitchFamily="2" charset="0"/>
            </a:endParaRPr>
          </a:p>
          <a:p>
            <a:pPr>
              <a:defRPr/>
            </a:pPr>
            <a:r>
              <a:rPr lang="en-US" dirty="0">
                <a:latin typeface="Dead Hardy" panose="02000500000000000000" pitchFamily="2" charset="0"/>
              </a:rPr>
              <a:t>Minor Axis – </a:t>
            </a:r>
          </a:p>
          <a:p>
            <a:pPr>
              <a:defRPr/>
            </a:pPr>
            <a:r>
              <a:rPr lang="en-US" dirty="0">
                <a:latin typeface="Dead Hardy" panose="02000500000000000000" pitchFamily="2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 through the center and perpendicular to the major axis (the shorter axis)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Dead Hardy" panose="02000500000000000000" pitchFamily="2" charset="0"/>
            </a:endParaRPr>
          </a:p>
          <a:p>
            <a:pPr>
              <a:defRPr/>
            </a:pPr>
            <a:r>
              <a:rPr lang="en-US" dirty="0">
                <a:latin typeface="Dead Hardy" panose="02000500000000000000" pitchFamily="2" charset="0"/>
              </a:rPr>
              <a:t>Co-vertices of the ellipse –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endpoints of the minor axis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Dead Hardy" panose="020005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0"/>
          <a:stretch>
            <a:fillRect/>
          </a:stretch>
        </p:blipFill>
        <p:spPr bwMode="auto">
          <a:xfrm>
            <a:off x="2133600" y="3476625"/>
            <a:ext cx="51085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191000" y="3886200"/>
            <a:ext cx="92075" cy="920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78300" y="5668963"/>
            <a:ext cx="90488" cy="920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Working with ellipses with a center at the origin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743200"/>
            <a:ext cx="45243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73488" y="2971800"/>
            <a:ext cx="537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 smtClean="0">
                <a:solidFill>
                  <a:schemeClr val="accent6"/>
                </a:solidFill>
                <a:latin typeface="Dead Hardy" panose="02000500000000000000" pitchFamily="2" charset="0"/>
                <a:cs typeface="Times New Roman" pitchFamily="18" charset="0"/>
              </a:rPr>
              <a:t>d(F</a:t>
            </a:r>
            <a:r>
              <a:rPr lang="en-US" altLang="en-US" sz="4000" baseline="-25000" dirty="0" smtClean="0">
                <a:solidFill>
                  <a:schemeClr val="accent6"/>
                </a:solidFill>
                <a:latin typeface="Dead Hardy" panose="02000500000000000000" pitchFamily="2" charset="0"/>
                <a:cs typeface="Times New Roman" pitchFamily="18" charset="0"/>
              </a:rPr>
              <a:t>1</a:t>
            </a:r>
            <a:r>
              <a:rPr lang="en-US" altLang="en-US" sz="4000" dirty="0" smtClean="0">
                <a:solidFill>
                  <a:schemeClr val="accent6"/>
                </a:solidFill>
                <a:latin typeface="Dead Hardy" panose="02000500000000000000" pitchFamily="2" charset="0"/>
                <a:cs typeface="Times New Roman" pitchFamily="18" charset="0"/>
              </a:rPr>
              <a:t>, P) + d(F</a:t>
            </a:r>
            <a:r>
              <a:rPr lang="en-US" altLang="en-US" sz="4000" baseline="-25000" dirty="0" smtClean="0">
                <a:solidFill>
                  <a:schemeClr val="accent6"/>
                </a:solidFill>
                <a:latin typeface="Dead Hardy" panose="02000500000000000000" pitchFamily="2" charset="0"/>
                <a:cs typeface="Times New Roman" pitchFamily="18" charset="0"/>
              </a:rPr>
              <a:t>2</a:t>
            </a:r>
            <a:r>
              <a:rPr lang="en-US" altLang="en-US" sz="4000" dirty="0" smtClean="0">
                <a:solidFill>
                  <a:schemeClr val="accent6"/>
                </a:solidFill>
                <a:latin typeface="Dead Hardy" panose="02000500000000000000" pitchFamily="2" charset="0"/>
                <a:cs typeface="Times New Roman" pitchFamily="18" charset="0"/>
              </a:rPr>
              <a:t>, P) </a:t>
            </a:r>
            <a:r>
              <a:rPr lang="en-US" altLang="en-US" sz="4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4000" dirty="0" smtClean="0">
                <a:solidFill>
                  <a:schemeClr val="accent6"/>
                </a:solidFill>
                <a:latin typeface="Dead Hardy" panose="02000500000000000000" pitchFamily="2" charset="0"/>
                <a:cs typeface="Times New Roman" pitchFamily="18" charset="0"/>
              </a:rPr>
              <a:t>2a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03738" y="4900613"/>
            <a:ext cx="3911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Proof: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Let  point P = (c,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(F</a:t>
            </a:r>
            <a:r>
              <a:rPr lang="en-US" altLang="en-US" sz="18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P) = a +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(F</a:t>
            </a:r>
            <a:r>
              <a:rPr lang="en-US" altLang="en-US" sz="18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P) = a – 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 (F</a:t>
            </a:r>
            <a:r>
              <a:rPr lang="en-US" altLang="en-US" sz="18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P) + d (F</a:t>
            </a:r>
            <a:r>
              <a:rPr lang="en-US" altLang="en-US" sz="18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P) = a + c + a – c = 2a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3738" y="3977283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the distance of half of the major axis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the distance of half of the minor axis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the distance from the origin to the foci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2538" y="2314575"/>
            <a:ext cx="3352800" cy="1828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795338" y="3228975"/>
            <a:ext cx="43434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28938" y="1857375"/>
            <a:ext cx="0" cy="2895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Straight Connector 4"/>
          <p:cNvCxnSpPr>
            <a:stCxn id="2" idx="0"/>
            <a:endCxn id="11" idx="1"/>
          </p:cNvCxnSpPr>
          <p:nvPr/>
        </p:nvCxnSpPr>
        <p:spPr>
          <a:xfrm>
            <a:off x="2928938" y="2314575"/>
            <a:ext cx="1177925" cy="8826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882900" y="3189288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557588" y="3189288"/>
            <a:ext cx="1438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16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(-c, 0)</a:t>
            </a:r>
          </a:p>
        </p:txBody>
      </p:sp>
      <p:sp>
        <p:nvSpPr>
          <p:cNvPr id="8" name="Oval 7"/>
          <p:cNvSpPr/>
          <p:nvPr/>
        </p:nvSpPr>
        <p:spPr>
          <a:xfrm>
            <a:off x="4579938" y="3184525"/>
            <a:ext cx="90487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06500" y="3170238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514475" y="3216275"/>
            <a:ext cx="1262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16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(-c, 0)</a:t>
            </a:r>
          </a:p>
        </p:txBody>
      </p:sp>
      <p:sp>
        <p:nvSpPr>
          <p:cNvPr id="11" name="Oval 10"/>
          <p:cNvSpPr/>
          <p:nvPr/>
        </p:nvSpPr>
        <p:spPr>
          <a:xfrm>
            <a:off x="4094163" y="3182938"/>
            <a:ext cx="90487" cy="920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33538" y="3176588"/>
            <a:ext cx="92075" cy="920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871788" y="198120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(0, b)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65100" y="2905125"/>
            <a:ext cx="1133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6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(-a, 0)</a:t>
            </a: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2849563" y="318135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505325" y="2884488"/>
            <a:ext cx="1065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(a, 0)</a:t>
            </a:r>
          </a:p>
        </p:txBody>
      </p:sp>
      <p:sp>
        <p:nvSpPr>
          <p:cNvPr id="17" name="Oval 16"/>
          <p:cNvSpPr/>
          <p:nvPr/>
        </p:nvSpPr>
        <p:spPr>
          <a:xfrm>
            <a:off x="2882900" y="2270125"/>
            <a:ext cx="92075" cy="90488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82900" y="4098925"/>
            <a:ext cx="92075" cy="90488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2859088" y="4098925"/>
            <a:ext cx="69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(0, -b)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3408363" y="2386013"/>
            <a:ext cx="325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65475" y="2832100"/>
            <a:ext cx="309563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200" i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2679700" y="2571750"/>
            <a:ext cx="325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3" name="Straight Connector 22"/>
          <p:cNvCxnSpPr>
            <a:endCxn id="12" idx="2"/>
          </p:cNvCxnSpPr>
          <p:nvPr/>
        </p:nvCxnSpPr>
        <p:spPr>
          <a:xfrm flipH="1">
            <a:off x="1633538" y="2319338"/>
            <a:ext cx="1295400" cy="9032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0426" y="2065309"/>
            <a:ext cx="4572000" cy="2972545"/>
          </a:xfrm>
          <a:prstGeom prst="rect">
            <a:avLst/>
          </a:prstGeom>
          <a:blipFill rotWithShape="1">
            <a:blip r:embed="rId2"/>
            <a:stretch>
              <a:fillRect t="-26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15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19138" y="2228850"/>
            <a:ext cx="3352800" cy="1828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61938" y="3143250"/>
            <a:ext cx="43434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95538" y="1771650"/>
            <a:ext cx="0" cy="2895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36" idx="7"/>
          </p:cNvCxnSpPr>
          <p:nvPr/>
        </p:nvCxnSpPr>
        <p:spPr>
          <a:xfrm flipV="1">
            <a:off x="1177925" y="2286000"/>
            <a:ext cx="1701800" cy="81756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35" idx="1"/>
          </p:cNvCxnSpPr>
          <p:nvPr/>
        </p:nvCxnSpPr>
        <p:spPr>
          <a:xfrm>
            <a:off x="2919413" y="2292350"/>
            <a:ext cx="654050" cy="819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349500" y="3103563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3327400" y="3098800"/>
            <a:ext cx="14382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itchFamily="18" charset="0"/>
                <a:cs typeface="Times New Roman" pitchFamily="18" charset="0"/>
              </a:rPr>
              <a:t>(-c, 0)</a:t>
            </a:r>
          </a:p>
        </p:txBody>
      </p:sp>
      <p:sp>
        <p:nvSpPr>
          <p:cNvPr id="32" name="Oval 31"/>
          <p:cNvSpPr/>
          <p:nvPr/>
        </p:nvSpPr>
        <p:spPr>
          <a:xfrm>
            <a:off x="4046538" y="3098800"/>
            <a:ext cx="90487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3100" y="3084513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766763" y="3095625"/>
            <a:ext cx="1262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Times New Roman" pitchFamily="18" charset="0"/>
                <a:cs typeface="Times New Roman" pitchFamily="18" charset="0"/>
              </a:rPr>
              <a:t>(-c, 0)</a:t>
            </a:r>
          </a:p>
        </p:txBody>
      </p:sp>
      <p:sp>
        <p:nvSpPr>
          <p:cNvPr id="35" name="Oval 34"/>
          <p:cNvSpPr/>
          <p:nvPr/>
        </p:nvSpPr>
        <p:spPr>
          <a:xfrm>
            <a:off x="3560763" y="3097213"/>
            <a:ext cx="90487" cy="920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00138" y="3090863"/>
            <a:ext cx="92075" cy="920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2852738" y="1985963"/>
            <a:ext cx="1160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(x, y)</a:t>
            </a: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741488" y="3003550"/>
            <a:ext cx="309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2852738" y="2509838"/>
            <a:ext cx="309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0" name="TextBox 22"/>
          <p:cNvSpPr txBox="1">
            <a:spLocks noChangeArrowheads="1"/>
          </p:cNvSpPr>
          <p:nvPr/>
        </p:nvSpPr>
        <p:spPr bwMode="auto">
          <a:xfrm>
            <a:off x="2513013" y="3036888"/>
            <a:ext cx="812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900363" y="2276475"/>
            <a:ext cx="0" cy="86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852738" y="2233613"/>
            <a:ext cx="92075" cy="90487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22"/>
          <p:cNvSpPr txBox="1">
            <a:spLocks noChangeArrowheads="1"/>
          </p:cNvSpPr>
          <p:nvPr/>
        </p:nvSpPr>
        <p:spPr bwMode="auto">
          <a:xfrm>
            <a:off x="2911475" y="3033713"/>
            <a:ext cx="577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latin typeface="Times New Roman" pitchFamily="18" charset="0"/>
                <a:cs typeface="Times New Roman" pitchFamily="18" charset="0"/>
              </a:rPr>
              <a:t>c-x</a:t>
            </a:r>
          </a:p>
        </p:txBody>
      </p:sp>
      <p:sp>
        <p:nvSpPr>
          <p:cNvPr id="44" name="Rectangle 4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20569" y="2165651"/>
            <a:ext cx="4572000" cy="292253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740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Ellipses with the y-axis as the major axis</a:t>
            </a:r>
          </a:p>
        </p:txBody>
      </p:sp>
      <p:sp>
        <p:nvSpPr>
          <p:cNvPr id="3" name="Oval 2"/>
          <p:cNvSpPr/>
          <p:nvPr/>
        </p:nvSpPr>
        <p:spPr>
          <a:xfrm rot="16200000">
            <a:off x="474663" y="3368675"/>
            <a:ext cx="3352800" cy="1828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16200000">
            <a:off x="17463" y="4283075"/>
            <a:ext cx="43434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2151063" y="2911475"/>
            <a:ext cx="0" cy="2895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Oval 5"/>
          <p:cNvSpPr/>
          <p:nvPr/>
        </p:nvSpPr>
        <p:spPr>
          <a:xfrm rot="16200000">
            <a:off x="2145506" y="2561432"/>
            <a:ext cx="92075" cy="90488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>
            <a:stCxn id="11" idx="7"/>
          </p:cNvCxnSpPr>
          <p:nvPr/>
        </p:nvCxnSpPr>
        <p:spPr>
          <a:xfrm flipH="1" flipV="1">
            <a:off x="2198688" y="3517900"/>
            <a:ext cx="833437" cy="80486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1" idx="1"/>
          </p:cNvCxnSpPr>
          <p:nvPr/>
        </p:nvCxnSpPr>
        <p:spPr>
          <a:xfrm flipV="1">
            <a:off x="2200275" y="4387850"/>
            <a:ext cx="831850" cy="7381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6200000">
            <a:off x="1189038" y="4311650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97100" y="506412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16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(-c, 0)</a:t>
            </a:r>
          </a:p>
        </p:txBody>
      </p:sp>
      <p:sp>
        <p:nvSpPr>
          <p:cNvPr id="11" name="Oval 10"/>
          <p:cNvSpPr/>
          <p:nvPr/>
        </p:nvSpPr>
        <p:spPr>
          <a:xfrm rot="16200000">
            <a:off x="3018632" y="4309269"/>
            <a:ext cx="90487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rot="16200000">
            <a:off x="2141538" y="4308475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179638" y="3275013"/>
            <a:ext cx="1262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16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(c, 0)</a:t>
            </a:r>
          </a:p>
        </p:txBody>
      </p:sp>
      <p:sp>
        <p:nvSpPr>
          <p:cNvPr id="14" name="Oval 13"/>
          <p:cNvSpPr/>
          <p:nvPr/>
        </p:nvSpPr>
        <p:spPr>
          <a:xfrm rot="16200000">
            <a:off x="2134394" y="3474244"/>
            <a:ext cx="90487" cy="920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 rot="16200000">
            <a:off x="2154238" y="5064125"/>
            <a:ext cx="92075" cy="920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017838" y="4062413"/>
            <a:ext cx="655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(b,0)</a:t>
            </a: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474663" y="4175125"/>
            <a:ext cx="39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2035175" y="1771650"/>
            <a:ext cx="398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1960563" y="380523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2379663" y="406241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2565400" y="3648075"/>
            <a:ext cx="398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673100" y="4048125"/>
            <a:ext cx="655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(-b,0)</a:t>
            </a: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2133600" y="2282825"/>
            <a:ext cx="117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8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 = (0, a)</a:t>
            </a:r>
            <a:endParaRPr lang="en-US" altLang="en-US" sz="18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2200275" y="5883275"/>
            <a:ext cx="125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800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 = (0, -a)</a:t>
            </a:r>
          </a:p>
        </p:txBody>
      </p:sp>
      <p:sp>
        <p:nvSpPr>
          <p:cNvPr id="25" name="Oval 24"/>
          <p:cNvSpPr/>
          <p:nvPr/>
        </p:nvSpPr>
        <p:spPr>
          <a:xfrm rot="16200000">
            <a:off x="2138363" y="5913438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2400" y="2283202"/>
            <a:ext cx="4495800" cy="3541932"/>
          </a:xfrm>
          <a:prstGeom prst="rect">
            <a:avLst/>
          </a:prstGeom>
          <a:blipFill rotWithShape="1">
            <a:blip r:embed="rId2"/>
            <a:stretch>
              <a:fillRect l="-1626" t="-10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254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6"/>
                </a:solidFill>
                <a:latin typeface="Dead Hardy" panose="02000500000000000000" pitchFamily="2" charset="0"/>
              </a:rPr>
              <a:t>Practice</a:t>
            </a:r>
          </a:p>
          <a:p>
            <a:pPr algn="ctr">
              <a:defRPr/>
            </a:pP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Dead Hardy" panose="02000500000000000000" pitchFamily="2" charset="0"/>
            </a:endParaRPr>
          </a:p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an equation of an ellipse with the center at the origin, one focus at (4, 0) and a vertex at (-5, 0).</a:t>
            </a:r>
          </a:p>
        </p:txBody>
      </p:sp>
      <p:sp>
        <p:nvSpPr>
          <p:cNvPr id="3" name="Oval 2"/>
          <p:cNvSpPr/>
          <p:nvPr/>
        </p:nvSpPr>
        <p:spPr>
          <a:xfrm>
            <a:off x="1463675" y="2533650"/>
            <a:ext cx="3352800" cy="1828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006475" y="3448050"/>
            <a:ext cx="43434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40075" y="2076450"/>
            <a:ext cx="0" cy="2895600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Oval 5"/>
          <p:cNvSpPr/>
          <p:nvPr/>
        </p:nvSpPr>
        <p:spPr>
          <a:xfrm>
            <a:off x="3094038" y="3408363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97338" y="3435350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(4, 0)</a:t>
            </a:r>
          </a:p>
        </p:txBody>
      </p:sp>
      <p:sp>
        <p:nvSpPr>
          <p:cNvPr id="8" name="Oval 7"/>
          <p:cNvSpPr/>
          <p:nvPr/>
        </p:nvSpPr>
        <p:spPr>
          <a:xfrm>
            <a:off x="4791075" y="3403600"/>
            <a:ext cx="90488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7638" y="3389313"/>
            <a:ext cx="92075" cy="92075"/>
          </a:xfrm>
          <a:prstGeom prst="ellipse">
            <a:avLst/>
          </a:prstGeom>
          <a:solidFill>
            <a:schemeClr val="accent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725613" y="3435350"/>
            <a:ext cx="1262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(-4, 0)</a:t>
            </a:r>
          </a:p>
        </p:txBody>
      </p:sp>
      <p:sp>
        <p:nvSpPr>
          <p:cNvPr id="11" name="Oval 10"/>
          <p:cNvSpPr/>
          <p:nvPr/>
        </p:nvSpPr>
        <p:spPr>
          <a:xfrm>
            <a:off x="4305300" y="3402013"/>
            <a:ext cx="90488" cy="920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44675" y="3395663"/>
            <a:ext cx="92075" cy="920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3109913" y="343535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33925" y="3408363"/>
            <a:ext cx="1438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(5, 0)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0575" y="3389313"/>
            <a:ext cx="1438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(-5, 0)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52612" y="2217334"/>
            <a:ext cx="3005588" cy="830997"/>
          </a:xfrm>
          <a:prstGeom prst="rect">
            <a:avLst/>
          </a:prstGeom>
          <a:blipFill rotWithShape="1">
            <a:blip r:embed="rId2"/>
            <a:stretch>
              <a:fillRect l="-1619" b="-1102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74988" y="2217738"/>
            <a:ext cx="1438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(3, 0)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67050" y="4357688"/>
            <a:ext cx="1438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(-3, 0)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35613" y="3481388"/>
            <a:ext cx="2770187" cy="1248740"/>
          </a:xfrm>
          <a:prstGeom prst="rect">
            <a:avLst/>
          </a:prstGeom>
          <a:blipFill rotWithShape="1">
            <a:blip r:embed="rId3"/>
            <a:stretch>
              <a:fillRect l="-1758" t="-243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03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0F243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17365D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820</Words>
  <Application>Microsoft Office PowerPoint</Application>
  <PresentationFormat>On-screen Show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Yang</dc:creator>
  <cp:lastModifiedBy>Angela Yang</cp:lastModifiedBy>
  <cp:revision>13</cp:revision>
  <dcterms:created xsi:type="dcterms:W3CDTF">2014-03-23T21:19:17Z</dcterms:created>
  <dcterms:modified xsi:type="dcterms:W3CDTF">2014-03-25T01:08:59Z</dcterms:modified>
</cp:coreProperties>
</file>